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svg" ContentType="image/svg+xml"/>
  <Default Extension="xlsx" ContentType="application/vnd.openxmlformats-officedocument.spreadsheetml.shee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xMode val="edge"/>
          <c:yMode val="edge"/>
        </c:manualLayout>
      </c:layout>
      <c:barChart>
        <c:barDir val="col"/>
        <c:grouping val="clustered"/>
        <c:ser>
          <c:idx val="0"/>
          <c:order val="0"/>
          <c:tx>
            <c:v>Выручка</c:v>
          </c:tx>
          <c:spPr>
            <a:solidFill>
              <a:srgbClr val="6A4BE0">
                <a:alpha val="100000"/>
              </a:srgbClr>
            </a:solidFill>
          </c:spPr>
          <c:cat>
            <c:strLit>
              <c:ptCount val="4"/>
              <c:pt idx="0">
                <c:v>Сайт</c:v>
              </c:pt>
              <c:pt idx="1">
                <c:v>Wildberries</c:v>
              </c:pt>
              <c:pt idx="2">
                <c:v>Ozon</c:v>
              </c:pt>
              <c:pt idx="3">
                <c:v>Яндекс Маркет</c:v>
              </c:pt>
            </c:strLit>
          </c:cat>
          <c:val>
            <c:numLit>
              <c:ptCount val="4"/>
              <c:pt idx="0">
                <c:v>16132042</c:v>
              </c:pt>
              <c:pt idx="1">
                <c:v>9552862</c:v>
              </c:pt>
              <c:pt idx="2">
                <c:v>8284657</c:v>
              </c:pt>
              <c:pt idx="3">
                <c:v>4146652</c:v>
              </c:pt>
            </c:numLit>
          </c:val>
        </c:ser>
        <c:gapWidth val="6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majorGridlines>
          <c:spPr>
            <a:ln w="9525">
              <a:solidFill>
                <a:srgbClr val="E4E0D8">
                  <a:alpha val="100000"/>
                </a:srgbClr>
              </a:solidFill>
            </a:ln>
          </c:spPr>
        </c:majorGridlines>
        <c:numFmt formatCode="#,##0.#,, &quot;млн&quot;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xMode val="edge"/>
          <c:yMode val="edge"/>
        </c:manualLayout>
      </c:layout>
      <c:barChart>
        <c:barDir val="col"/>
        <c:grouping val="clustered"/>
        <c:ser>
          <c:idx val="0"/>
          <c:order val="0"/>
          <c:tx>
            <c:v>Выполнение плана</c:v>
          </c:tx>
          <c:spPr>
            <a:solidFill>
              <a:srgbClr val="6A4BE0">
                <a:alpha val="100000"/>
              </a:srgbClr>
            </a:solidFill>
          </c:spPr>
          <c:cat>
            <c:strLit>
              <c:ptCount val="4"/>
              <c:pt idx="0">
                <c:v>Сайт</c:v>
              </c:pt>
              <c:pt idx="1">
                <c:v>Wildberries</c:v>
              </c:pt>
              <c:pt idx="2">
                <c:v>Ozon</c:v>
              </c:pt>
              <c:pt idx="3">
                <c:v>Яндекс Маркет</c:v>
              </c:pt>
            </c:strLit>
          </c:cat>
          <c:val>
            <c:numLit>
              <c:ptCount val="4"/>
              <c:pt idx="0">
                <c:v>0.9351</c:v>
              </c:pt>
              <c:pt idx="1">
                <c:v>0.8801</c:v>
              </c:pt>
              <c:pt idx="2">
                <c:v>0.8668</c:v>
              </c:pt>
              <c:pt idx="3">
                <c:v>0.7546</c:v>
              </c:pt>
            </c:numLit>
          </c:val>
        </c:ser>
        <c:gapWidth val="6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majorGridlines>
          <c:spPr>
            <a:ln w="9525">
              <a:solidFill>
                <a:srgbClr val="E4E0D8">
                  <a:alpha val="100000"/>
                </a:srgb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xMode val="edge"/>
          <c:yMode val="edge"/>
        </c:manualLayout>
      </c:layout>
      <c:barChart>
        <c:barDir val="bar"/>
        <c:grouping val="clustered"/>
        <c:ser>
          <c:idx val="0"/>
          <c:order val="0"/>
          <c:tx>
            <c:v>ДРР</c:v>
          </c:tx>
          <c:spPr>
            <a:solidFill>
              <a:srgbClr val="6A4BE0">
                <a:alpha val="100000"/>
              </a:srgbClr>
            </a:solidFill>
          </c:spPr>
          <c:cat>
            <c:strLit>
              <c:ptCount val="4"/>
              <c:pt idx="0">
                <c:v>VK Реклама</c:v>
              </c:pt>
              <c:pt idx="1">
                <c:v>Яндекс Директ</c:v>
              </c:pt>
              <c:pt idx="2">
                <c:v>Продвижение WB</c:v>
              </c:pt>
              <c:pt idx="3">
                <c:v>Продвижение Ozon</c:v>
              </c:pt>
            </c:strLit>
          </c:cat>
          <c:val>
            <c:numLit>
              <c:ptCount val="4"/>
              <c:pt idx="0">
                <c:v>0.2544</c:v>
              </c:pt>
              <c:pt idx="1">
                <c:v>0.0896</c:v>
              </c:pt>
              <c:pt idx="2">
                <c:v>0.0856</c:v>
              </c:pt>
              <c:pt idx="3">
                <c:v>0.0596</c:v>
              </c:pt>
            </c:numLit>
          </c:val>
        </c:ser>
        <c:gapWidth val="6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majorGridlines>
          <c:spPr>
            <a:ln w="9525">
              <a:solidFill>
                <a:srgbClr val="E4E0D8">
                  <a:alpha val="100000"/>
                </a:srgb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xMode val="edge"/>
          <c:yMode val="edge"/>
        </c:manualLayout>
      </c:layout>
      <c:barChart>
        <c:barDir val="bar"/>
        <c:grouping val="clustered"/>
        <c:ser>
          <c:idx val="0"/>
          <c:order val="0"/>
          <c:tx>
            <c:v>CPO</c:v>
          </c:tx>
          <c:spPr>
            <a:solidFill>
              <a:srgbClr val="6A4BE0">
                <a:alpha val="100000"/>
              </a:srgbClr>
            </a:solidFill>
          </c:spPr>
          <c:cat>
            <c:strLit>
              <c:ptCount val="12"/>
              <c:pt idx="0">
                <c:v>VK Кухни</c:v>
              </c:pt>
              <c:pt idx="1">
                <c:v>Поиск Кухни</c:v>
              </c:pt>
              <c:pt idx="2">
                <c:v>VK Диваны</c:v>
              </c:pt>
              <c:pt idx="3">
                <c:v>РСЯ Диваны</c:v>
              </c:pt>
              <c:pt idx="4">
                <c:v>Поиск Диваны</c:v>
              </c:pt>
              <c:pt idx="5">
                <c:v>Поиск Кровати</c:v>
              </c:pt>
              <c:pt idx="6">
                <c:v>WB Диваны</c:v>
              </c:pt>
              <c:pt idx="7">
                <c:v>Ozon Кровати</c:v>
              </c:pt>
              <c:pt idx="8">
                <c:v>Ретаргетинг</c:v>
              </c:pt>
              <c:pt idx="9">
                <c:v>Ozon Шкафы</c:v>
              </c:pt>
              <c:pt idx="10">
                <c:v>WB Освещение</c:v>
              </c:pt>
              <c:pt idx="11">
                <c:v>Бренд</c:v>
              </c:pt>
            </c:strLit>
          </c:cat>
          <c:val>
            <c:numLit>
              <c:ptCount val="12"/>
              <c:pt idx="0">
                <c:v>18050</c:v>
              </c:pt>
              <c:pt idx="1">
                <c:v>8760</c:v>
              </c:pt>
              <c:pt idx="2">
                <c:v>7045</c:v>
              </c:pt>
              <c:pt idx="3">
                <c:v>6003</c:v>
              </c:pt>
              <c:pt idx="4">
                <c:v>5206</c:v>
              </c:pt>
              <c:pt idx="5">
                <c:v>4774</c:v>
              </c:pt>
              <c:pt idx="6">
                <c:v>3719</c:v>
              </c:pt>
              <c:pt idx="7">
                <c:v>1594</c:v>
              </c:pt>
              <c:pt idx="8">
                <c:v>1090</c:v>
              </c:pt>
              <c:pt idx="9">
                <c:v>997</c:v>
              </c:pt>
              <c:pt idx="10">
                <c:v>556</c:v>
              </c:pt>
              <c:pt idx="11">
                <c:v>343</c:v>
              </c:pt>
            </c:numLit>
          </c:val>
        </c:ser>
        <c:gapWidth val="6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majorGridlines>
          <c:spPr>
            <a:ln w="9525">
              <a:solidFill>
                <a:srgbClr val="E4E0D8">
                  <a:alpha val="100000"/>
                </a:srgbClr>
              </a:solidFill>
            </a:ln>
          </c:spPr>
        </c:majorGridlines>
        <c:numFmt formatCode="#,##0, &quot;тыс.&quot;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xMode val="edge"/>
          <c:yMode val="edge"/>
        </c:manualLayout>
      </c:layout>
      <c:barChart>
        <c:barDir val="col"/>
        <c:grouping val="clustered"/>
        <c:ser>
          <c:idx val="0"/>
          <c:order val="0"/>
          <c:tx>
            <c:v>Маржинальность</c:v>
          </c:tx>
          <c:spPr>
            <a:solidFill>
              <a:srgbClr val="6A4BE0">
                <a:alpha val="100000"/>
              </a:srgbClr>
            </a:solidFill>
          </c:spPr>
          <c:cat>
            <c:strLit>
              <c:ptCount val="5"/>
              <c:pt idx="0">
                <c:v>Кровати</c:v>
              </c:pt>
              <c:pt idx="1">
                <c:v>Кухни</c:v>
              </c:pt>
              <c:pt idx="2">
                <c:v>Диваны</c:v>
              </c:pt>
              <c:pt idx="3">
                <c:v>Шкафы</c:v>
              </c:pt>
              <c:pt idx="4">
                <c:v>Освещение</c:v>
              </c:pt>
            </c:strLit>
          </c:cat>
          <c:val>
            <c:numLit>
              <c:ptCount val="5"/>
              <c:pt idx="0">
                <c:v>0.4378</c:v>
              </c:pt>
              <c:pt idx="1">
                <c:v>0.4263</c:v>
              </c:pt>
              <c:pt idx="2">
                <c:v>0.4056</c:v>
              </c:pt>
              <c:pt idx="3">
                <c:v>0.3965</c:v>
              </c:pt>
              <c:pt idx="4">
                <c:v>0.3488</c:v>
              </c:pt>
            </c:numLit>
          </c:val>
        </c:ser>
        <c:gapWidth val="6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majorGridlines>
          <c:spPr>
            <a:ln w="9525">
              <a:solidFill>
                <a:srgbClr val="E4E0D8">
                  <a:alpha val="100000"/>
                </a:srgb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xMode val="edge"/>
          <c:yMode val="edge"/>
        </c:manualLayout>
      </c:layout>
      <c:barChart>
        <c:barDir val="col"/>
        <c:grouping val="clustered"/>
        <c:ser>
          <c:idx val="0"/>
          <c:order val="0"/>
          <c:tx>
            <c:v>Дней</c:v>
          </c:tx>
          <c:spPr>
            <a:solidFill>
              <a:srgbClr val="6A4BE0">
                <a:alpha val="100000"/>
              </a:srgbClr>
            </a:solidFill>
          </c:spPr>
          <c:cat>
            <c:strLit>
              <c:ptCount val="5"/>
              <c:pt idx="0">
                <c:v>Освещение</c:v>
              </c:pt>
              <c:pt idx="1">
                <c:v>Шкафы</c:v>
              </c:pt>
              <c:pt idx="2">
                <c:v>Кровати</c:v>
              </c:pt>
              <c:pt idx="3">
                <c:v>Диваны</c:v>
              </c:pt>
              <c:pt idx="4">
                <c:v>Кухни</c:v>
              </c:pt>
            </c:strLit>
          </c:cat>
          <c:val>
            <c:numLit>
              <c:ptCount val="5"/>
              <c:pt idx="0">
                <c:v>58</c:v>
              </c:pt>
              <c:pt idx="1">
                <c:v>47</c:v>
              </c:pt>
              <c:pt idx="2">
                <c:v>38</c:v>
              </c:pt>
              <c:pt idx="3">
                <c:v>33</c:v>
              </c:pt>
              <c:pt idx="4">
                <c:v>17</c:v>
              </c:pt>
            </c:numLit>
          </c:val>
        </c:ser>
        <c:gapWidth val="6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majorGridlines>
          <c:spPr>
            <a:ln w="9525">
              <a:solidFill>
                <a:srgbClr val="E4E0D8">
                  <a:alpha val="100000"/>
                </a:srgbClr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53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chart" Target="../charts/chart1.xml"/>
  <Relationship Id="rId3" Type="http://schemas.openxmlformats.org/officeDocument/2006/relationships/chart" Target="../charts/chart2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chart" Target="../charts/chart3.xml"/>
  <Relationship Id="rId3" Type="http://schemas.openxmlformats.org/officeDocument/2006/relationships/chart" Target="../charts/chart4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chart" Target="../charts/chart5.xml"/>
  <Relationship Id="rId3" Type="http://schemas.openxmlformats.org/officeDocument/2006/relationships/chart" Target="../charts/chart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304800" y="190500"/>
          <a:ext cx="8839200" cy="5067300"/>
          <a:chOff x="304800" y="190500"/>
          <a:chExt cx="8839200" cy="5067300"/>
        </a:xfrm>
      </p:grpSpPr>
      <p:sp>
        <p:nvSpPr>
          <p:cNvPr id="2" name="" descr=""/>
          <p:cNvSpPr txBox="1"/>
          <p:nvPr/>
        </p:nvSpPr>
        <p:spPr>
          <a:xfrm>
            <a:off x="304800" y="190500"/>
            <a:ext cx="8534400" cy="4191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Итоги месяца]]></a:t>
            </a:r>
          </a:p>
        </p:txBody>
      </p:sp>
      <p:sp>
        <p:nvSpPr>
          <p:cNvPr id="3" name="" descr=""/>
          <p:cNvSpPr txBox="1"/>
          <p:nvPr/>
        </p:nvSpPr>
        <p:spPr>
          <a:xfrm>
            <a:off x="304800" y="4895850"/>
            <a:ext cx="5715000" cy="1714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67090">
                    <a:alpha val="100000"/>
                  </a:srgbClr>
                </a:solidFill>
                <a:latin typeface="Calibri"/>
              </a:rPr>
              <a:t><![CDATA[Surrika · Мебельный магазин]]></a:t>
            </a:r>
          </a:p>
        </p:txBody>
      </p:sp>
      <p:sp>
        <p:nvSpPr>
          <p:cNvPr id="4" name="" descr=""/>
          <p:cNvSpPr txBox="1"/>
          <p:nvPr/>
        </p:nvSpPr>
        <p:spPr>
          <a:xfrm>
            <a:off x="1143000" y="914400"/>
            <a:ext cx="3314700" cy="1524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Выручка по каналам за последний месяц]]></a:t>
            </a:r>
          </a:p>
        </p:txBody>
      </p:sp>
      <p:sp>
        <p:nvSpPr>
          <p:cNvPr id="5" name="" descr=""/>
          <p:cNvSpPr txBox="1"/>
          <p:nvPr/>
        </p:nvSpPr>
        <p:spPr>
          <a:xfrm>
            <a:off x="1143000" y="1123950"/>
            <a:ext cx="3314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4D4766">
                    <a:alpha val="100000"/>
                  </a:srgbClr>
                </a:solidFill>
                <a:latin typeface="Calibri"/>
              </a:rPr>
              <a:t><![CDATA[[Вывод для клиента: что изменилось за месяц и что с этим делать]]]></a:t>
            </a:r>
          </a:p>
        </p:txBody>
      </p:sp>
      <p:graphicFrame>
        <p:nvGraphicFramePr>
          <p:cNvPr id="6" name="" descr=""/>
          <p:cNvGraphicFramePr/>
          <p:nvPr/>
        </p:nvGraphicFramePr>
        <p:xfrm>
          <a:off x="1143000" y="1447800"/>
          <a:ext cx="33147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" descr=""/>
          <p:cNvSpPr txBox="1"/>
          <p:nvPr/>
        </p:nvSpPr>
        <p:spPr>
          <a:xfrm>
            <a:off x="4686300" y="914400"/>
            <a:ext cx="3314700" cy="1524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Выполнение плана выручки по каналам]]></a:t>
            </a:r>
          </a:p>
        </p:txBody>
      </p:sp>
      <p:sp>
        <p:nvSpPr>
          <p:cNvPr id="8" name="" descr=""/>
          <p:cNvSpPr txBox="1"/>
          <p:nvPr/>
        </p:nvSpPr>
        <p:spPr>
          <a:xfrm>
            <a:off x="4686300" y="1123950"/>
            <a:ext cx="3314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4D4766">
                    <a:alpha val="100000"/>
                  </a:srgbClr>
                </a:solidFill>
                <a:latin typeface="Calibri"/>
              </a:rPr>
              <a:t><![CDATA[[Вывод для клиента: что изменилось за месяц и что с этим делать]]]></a:t>
            </a:r>
          </a:p>
        </p:txBody>
      </p:sp>
      <p:graphicFrame>
        <p:nvGraphicFramePr>
          <p:cNvPr id="9" name="" descr=""/>
          <p:cNvGraphicFramePr/>
          <p:nvPr/>
        </p:nvGraphicFramePr>
        <p:xfrm>
          <a:off x="4686300" y="1447800"/>
          <a:ext cx="33147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" descr=""/>
          <p:cNvSpPr txBox="1"/>
          <p:nvPr/>
        </p:nvSpPr>
        <p:spPr>
          <a:xfrm>
            <a:off x="1143000" y="4057650"/>
            <a:ext cx="6858000" cy="514350"/>
          </a:xfrm>
          <a:prstGeom prst="rect">
            <a:avLst/>
          </a:prstGeom>
          <a:solidFill>
            <a:srgbClr val="F7DCBA">
              <a:alpha val="100000"/>
            </a:srgbClr>
          </a:solidFill>
        </p:spPr>
        <p:txBody>
          <a:bodyPr anchorCtr="0" rtlCol="0" vert="horz" bIns="76200" lIns="76200" rIns="76200" tIns="762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A26">
                    <a:alpha val="100000"/>
                  </a:srgbClr>
                </a:solidFill>
                <a:latin typeface="Calibri"/>
              </a:rPr>
              <a:t><![CDATA[Что делаем в следующем месяце: [план действий]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304800" y="190500"/>
          <a:ext cx="8839200" cy="5067300"/>
          <a:chOff x="304800" y="190500"/>
          <a:chExt cx="8839200" cy="5067300"/>
        </a:xfrm>
      </p:grpSpPr>
      <p:sp>
        <p:nvSpPr>
          <p:cNvPr id="2" name="" descr=""/>
          <p:cNvSpPr txBox="1"/>
          <p:nvPr/>
        </p:nvSpPr>
        <p:spPr>
          <a:xfrm>
            <a:off x="304800" y="190500"/>
            <a:ext cx="8534400" cy="4191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Реклама]]></a:t>
            </a:r>
          </a:p>
        </p:txBody>
      </p:sp>
      <p:sp>
        <p:nvSpPr>
          <p:cNvPr id="3" name="" descr=""/>
          <p:cNvSpPr txBox="1"/>
          <p:nvPr/>
        </p:nvSpPr>
        <p:spPr>
          <a:xfrm>
            <a:off x="304800" y="4895850"/>
            <a:ext cx="5715000" cy="1714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67090">
                    <a:alpha val="100000"/>
                  </a:srgbClr>
                </a:solidFill>
                <a:latin typeface="Calibri"/>
              </a:rPr>
              <a:t><![CDATA[Surrika · Мебельный магазин]]></a:t>
            </a:r>
          </a:p>
        </p:txBody>
      </p:sp>
      <p:sp>
        <p:nvSpPr>
          <p:cNvPr id="4" name="" descr=""/>
          <p:cNvSpPr txBox="1"/>
          <p:nvPr/>
        </p:nvSpPr>
        <p:spPr>
          <a:xfrm>
            <a:off x="1143000" y="914400"/>
            <a:ext cx="3314700" cy="1524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ДРР по источникам за последний месяц]]></a:t>
            </a:r>
          </a:p>
        </p:txBody>
      </p:sp>
      <p:sp>
        <p:nvSpPr>
          <p:cNvPr id="5" name="" descr=""/>
          <p:cNvSpPr txBox="1"/>
          <p:nvPr/>
        </p:nvSpPr>
        <p:spPr>
          <a:xfrm>
            <a:off x="1143000" y="1123950"/>
            <a:ext cx="3314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4D4766">
                    <a:alpha val="100000"/>
                  </a:srgbClr>
                </a:solidFill>
                <a:latin typeface="Calibri"/>
              </a:rPr>
              <a:t><![CDATA[[Вывод для клиента: что изменилось за месяц и что с этим делать]]]></a:t>
            </a:r>
          </a:p>
        </p:txBody>
      </p:sp>
      <p:graphicFrame>
        <p:nvGraphicFramePr>
          <p:cNvPr id="6" name="" descr=""/>
          <p:cNvGraphicFramePr/>
          <p:nvPr/>
        </p:nvGraphicFramePr>
        <p:xfrm>
          <a:off x="1143000" y="1447800"/>
          <a:ext cx="33147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" descr=""/>
          <p:cNvSpPr txBox="1"/>
          <p:nvPr/>
        </p:nvSpPr>
        <p:spPr>
          <a:xfrm>
            <a:off x="4686300" y="914400"/>
            <a:ext cx="3314700" cy="1524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Стоимость заказа по кампаниям]]></a:t>
            </a:r>
          </a:p>
        </p:txBody>
      </p:sp>
      <p:sp>
        <p:nvSpPr>
          <p:cNvPr id="8" name="" descr=""/>
          <p:cNvSpPr txBox="1"/>
          <p:nvPr/>
        </p:nvSpPr>
        <p:spPr>
          <a:xfrm>
            <a:off x="4686300" y="1123950"/>
            <a:ext cx="3314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4D4766">
                    <a:alpha val="100000"/>
                  </a:srgbClr>
                </a:solidFill>
                <a:latin typeface="Calibri"/>
              </a:rPr>
              <a:t><![CDATA[[Вывод для клиента: что изменилось за месяц и что с этим делать]]]></a:t>
            </a:r>
          </a:p>
        </p:txBody>
      </p:sp>
      <p:graphicFrame>
        <p:nvGraphicFramePr>
          <p:cNvPr id="9" name="" descr=""/>
          <p:cNvGraphicFramePr/>
          <p:nvPr/>
        </p:nvGraphicFramePr>
        <p:xfrm>
          <a:off x="4686300" y="1447800"/>
          <a:ext cx="33147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" descr=""/>
          <p:cNvSpPr txBox="1"/>
          <p:nvPr/>
        </p:nvSpPr>
        <p:spPr>
          <a:xfrm>
            <a:off x="1143000" y="4057650"/>
            <a:ext cx="6858000" cy="514350"/>
          </a:xfrm>
          <a:prstGeom prst="rect">
            <a:avLst/>
          </a:prstGeom>
          <a:solidFill>
            <a:srgbClr val="F7DCBA">
              <a:alpha val="100000"/>
            </a:srgbClr>
          </a:solidFill>
        </p:spPr>
        <p:txBody>
          <a:bodyPr anchorCtr="0" rtlCol="0" vert="horz" bIns="76200" lIns="76200" rIns="76200" tIns="762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A26">
                    <a:alpha val="100000"/>
                  </a:srgbClr>
                </a:solidFill>
                <a:latin typeface="Calibri"/>
              </a:rPr>
              <a:t><![CDATA[Что делаем в следующем месяце: [план действий]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304800" y="190500"/>
          <a:ext cx="8839200" cy="5067300"/>
          <a:chOff x="304800" y="190500"/>
          <a:chExt cx="8839200" cy="5067300"/>
        </a:xfrm>
      </p:grpSpPr>
      <p:sp>
        <p:nvSpPr>
          <p:cNvPr id="2" name="" descr=""/>
          <p:cNvSpPr txBox="1"/>
          <p:nvPr/>
        </p:nvSpPr>
        <p:spPr>
          <a:xfrm>
            <a:off x="304800" y="190500"/>
            <a:ext cx="8534400" cy="4191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Продажи]]></a:t>
            </a:r>
          </a:p>
        </p:txBody>
      </p:sp>
      <p:sp>
        <p:nvSpPr>
          <p:cNvPr id="3" name="" descr=""/>
          <p:cNvSpPr txBox="1"/>
          <p:nvPr/>
        </p:nvSpPr>
        <p:spPr>
          <a:xfrm>
            <a:off x="304800" y="4895850"/>
            <a:ext cx="5715000" cy="1714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67090">
                    <a:alpha val="100000"/>
                  </a:srgbClr>
                </a:solidFill>
                <a:latin typeface="Calibri"/>
              </a:rPr>
              <a:t><![CDATA[Surrika · Мебельный магазин]]></a:t>
            </a:r>
          </a:p>
        </p:txBody>
      </p:sp>
      <p:sp>
        <p:nvSpPr>
          <p:cNvPr id="4" name="" descr=""/>
          <p:cNvSpPr txBox="1"/>
          <p:nvPr/>
        </p:nvSpPr>
        <p:spPr>
          <a:xfrm>
            <a:off x="1143000" y="914400"/>
            <a:ext cx="3314700" cy="1524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Маржинальность по категориям за год]]></a:t>
            </a:r>
          </a:p>
        </p:txBody>
      </p:sp>
      <p:sp>
        <p:nvSpPr>
          <p:cNvPr id="5" name="" descr=""/>
          <p:cNvSpPr txBox="1"/>
          <p:nvPr/>
        </p:nvSpPr>
        <p:spPr>
          <a:xfrm>
            <a:off x="1143000" y="1123950"/>
            <a:ext cx="3314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4D4766">
                    <a:alpha val="100000"/>
                  </a:srgbClr>
                </a:solidFill>
                <a:latin typeface="Calibri"/>
              </a:rPr>
              <a:t><![CDATA[[Вывод для клиента: что изменилось за месяц и что с этим делать]]]></a:t>
            </a:r>
          </a:p>
        </p:txBody>
      </p:sp>
      <p:graphicFrame>
        <p:nvGraphicFramePr>
          <p:cNvPr id="6" name="" descr=""/>
          <p:cNvGraphicFramePr/>
          <p:nvPr/>
        </p:nvGraphicFramePr>
        <p:xfrm>
          <a:off x="1143000" y="1447800"/>
          <a:ext cx="33147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" descr=""/>
          <p:cNvSpPr txBox="1"/>
          <p:nvPr/>
        </p:nvSpPr>
        <p:spPr>
          <a:xfrm>
            <a:off x="4686300" y="914400"/>
            <a:ext cx="3314700" cy="15240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B1633">
                    <a:alpha val="100000"/>
                  </a:srgbClr>
                </a:solidFill>
                <a:latin typeface="Calibri"/>
              </a:rPr>
              <a:t><![CDATA[Оборачиваемость запаса по категориям]]></a:t>
            </a:r>
          </a:p>
        </p:txBody>
      </p:sp>
      <p:sp>
        <p:nvSpPr>
          <p:cNvPr id="8" name="" descr=""/>
          <p:cNvSpPr txBox="1"/>
          <p:nvPr/>
        </p:nvSpPr>
        <p:spPr>
          <a:xfrm>
            <a:off x="4686300" y="1123950"/>
            <a:ext cx="3314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4D4766">
                    <a:alpha val="100000"/>
                  </a:srgbClr>
                </a:solidFill>
                <a:latin typeface="Calibri"/>
              </a:rPr>
              <a:t><![CDATA[[Вывод для клиента: что изменилось за месяц и что с этим делать]]]></a:t>
            </a:r>
          </a:p>
        </p:txBody>
      </p:sp>
      <p:graphicFrame>
        <p:nvGraphicFramePr>
          <p:cNvPr id="9" name="" descr=""/>
          <p:cNvGraphicFramePr/>
          <p:nvPr/>
        </p:nvGraphicFramePr>
        <p:xfrm>
          <a:off x="4686300" y="1447800"/>
          <a:ext cx="33147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" descr=""/>
          <p:cNvSpPr txBox="1"/>
          <p:nvPr/>
        </p:nvSpPr>
        <p:spPr>
          <a:xfrm>
            <a:off x="1143000" y="4057650"/>
            <a:ext cx="6858000" cy="514350"/>
          </a:xfrm>
          <a:prstGeom prst="rect">
            <a:avLst/>
          </a:prstGeom>
          <a:solidFill>
            <a:srgbClr val="F7DCBA">
              <a:alpha val="100000"/>
            </a:srgbClr>
          </a:solidFill>
        </p:spPr>
        <p:txBody>
          <a:bodyPr anchorCtr="0" rtlCol="0" vert="horz" bIns="76200" lIns="76200" rIns="76200" tIns="762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A26">
                    <a:alpha val="100000"/>
                  </a:srgbClr>
                </a:solidFill>
                <a:latin typeface="Calibri"/>
              </a:rPr>
              <a:t><![CDATA[Что делаем в следующем месяце: [план действий]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Surrika</dc:creator>
  <cp:lastModifiedBy>Unknown Creator</cp:lastModifiedBy>
  <dcterms:created xsi:type="dcterms:W3CDTF">2026-10-24T02:31:24Z</dcterms:created>
  <dcterms:modified xsi:type="dcterms:W3CDTF">2026-10-24T02:31:24Z</dcterms:modified>
  <dc:title>Мебельный магазин</dc:title>
  <dc:description/>
  <dc:subject/>
  <dc:language>en-US</dc:language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